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62" r:id="rId5"/>
    <p:sldId id="268" r:id="rId6"/>
    <p:sldId id="264" r:id="rId7"/>
    <p:sldId id="265" r:id="rId8"/>
    <p:sldId id="266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7" r:id="rId33"/>
    <p:sldId id="295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119"/>
    <a:srgbClr val="330E42"/>
    <a:srgbClr val="DBDBDB"/>
    <a:srgbClr val="999966"/>
    <a:srgbClr val="666699"/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14043" y="3251327"/>
            <a:ext cx="6047423" cy="163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350"/>
              </a:lnSpc>
            </a:pPr>
            <a:r>
              <a:rPr lang="ru-RU" sz="5400" spc="-5" dirty="0" smtClean="0">
                <a:latin typeface="Arial Narrow"/>
                <a:cs typeface="Arial Narrow"/>
              </a:rPr>
              <a:t>Обеспечение качества образования</a:t>
            </a:r>
            <a:endParaRPr sz="5400" dirty="0">
              <a:latin typeface="Arial Narrow"/>
              <a:cs typeface="Arial Narrow"/>
            </a:endParaRPr>
          </a:p>
        </p:txBody>
      </p:sp>
      <p:pic>
        <p:nvPicPr>
          <p:cNvPr id="14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76500"/>
            <a:ext cx="9144381" cy="3911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object 3"/>
          <p:cNvSpPr/>
          <p:nvPr/>
        </p:nvSpPr>
        <p:spPr>
          <a:xfrm>
            <a:off x="0" y="0"/>
            <a:ext cx="3384709" cy="1816100"/>
          </a:xfrm>
          <a:custGeom>
            <a:avLst/>
            <a:gdLst/>
            <a:ahLst/>
            <a:cxnLst/>
            <a:rect l="l" t="t" r="r" b="b"/>
            <a:pathLst>
              <a:path w="4512945" h="2895600">
                <a:moveTo>
                  <a:pt x="4512641" y="0"/>
                </a:moveTo>
                <a:lnTo>
                  <a:pt x="0" y="0"/>
                </a:lnTo>
                <a:lnTo>
                  <a:pt x="0" y="2895600"/>
                </a:lnTo>
                <a:lnTo>
                  <a:pt x="3171190" y="2895600"/>
                </a:lnTo>
                <a:lnTo>
                  <a:pt x="4512641" y="0"/>
                </a:lnTo>
                <a:close/>
              </a:path>
            </a:pathLst>
          </a:custGeom>
          <a:solidFill>
            <a:srgbClr val="66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2494026" y="0"/>
            <a:ext cx="2599372" cy="1816100"/>
          </a:xfrm>
          <a:custGeom>
            <a:avLst/>
            <a:gdLst/>
            <a:ahLst/>
            <a:cxnLst/>
            <a:rect l="l" t="t" r="r" b="b"/>
            <a:pathLst>
              <a:path w="3465829" h="2895600">
                <a:moveTo>
                  <a:pt x="3465424" y="0"/>
                </a:moveTo>
                <a:lnTo>
                  <a:pt x="1338174" y="0"/>
                </a:lnTo>
                <a:lnTo>
                  <a:pt x="0" y="2895600"/>
                </a:lnTo>
                <a:lnTo>
                  <a:pt x="2127250" y="2895600"/>
                </a:lnTo>
                <a:lnTo>
                  <a:pt x="3465424" y="0"/>
                </a:lnTo>
                <a:close/>
              </a:path>
            </a:pathLst>
          </a:custGeom>
          <a:solidFill>
            <a:srgbClr val="A3A1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/>
          <p:cNvSpPr/>
          <p:nvPr/>
        </p:nvSpPr>
        <p:spPr>
          <a:xfrm>
            <a:off x="4190238" y="0"/>
            <a:ext cx="2599372" cy="1816100"/>
          </a:xfrm>
          <a:custGeom>
            <a:avLst/>
            <a:gdLst/>
            <a:ahLst/>
            <a:cxnLst/>
            <a:rect l="l" t="t" r="r" b="b"/>
            <a:pathLst>
              <a:path w="3465829" h="2895600">
                <a:moveTo>
                  <a:pt x="3465424" y="0"/>
                </a:moveTo>
                <a:lnTo>
                  <a:pt x="1338174" y="0"/>
                </a:lnTo>
                <a:lnTo>
                  <a:pt x="0" y="2895600"/>
                </a:lnTo>
                <a:lnTo>
                  <a:pt x="2127249" y="2895600"/>
                </a:lnTo>
                <a:lnTo>
                  <a:pt x="3465424" y="0"/>
                </a:lnTo>
                <a:close/>
              </a:path>
            </a:pathLst>
          </a:custGeom>
          <a:solidFill>
            <a:srgbClr val="99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/>
          <p:cNvSpPr/>
          <p:nvPr/>
        </p:nvSpPr>
        <p:spPr>
          <a:xfrm>
            <a:off x="5886450" y="0"/>
            <a:ext cx="2599372" cy="1816100"/>
          </a:xfrm>
          <a:custGeom>
            <a:avLst/>
            <a:gdLst/>
            <a:ahLst/>
            <a:cxnLst/>
            <a:rect l="l" t="t" r="r" b="b"/>
            <a:pathLst>
              <a:path w="3465829" h="2895600">
                <a:moveTo>
                  <a:pt x="3465424" y="0"/>
                </a:moveTo>
                <a:lnTo>
                  <a:pt x="1338174" y="0"/>
                </a:lnTo>
                <a:lnTo>
                  <a:pt x="0" y="2895600"/>
                </a:lnTo>
                <a:lnTo>
                  <a:pt x="2127250" y="2895600"/>
                </a:lnTo>
                <a:lnTo>
                  <a:pt x="3465424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1"/>
          <p:cNvSpPr/>
          <p:nvPr/>
        </p:nvSpPr>
        <p:spPr>
          <a:xfrm>
            <a:off x="7582662" y="0"/>
            <a:ext cx="1561623" cy="1816100"/>
          </a:xfrm>
          <a:custGeom>
            <a:avLst/>
            <a:gdLst/>
            <a:ahLst/>
            <a:cxnLst/>
            <a:rect l="l" t="t" r="r" b="b"/>
            <a:pathLst>
              <a:path w="2082165" h="2895600">
                <a:moveTo>
                  <a:pt x="2081783" y="0"/>
                </a:moveTo>
                <a:lnTo>
                  <a:pt x="1338174" y="0"/>
                </a:lnTo>
                <a:lnTo>
                  <a:pt x="0" y="2895600"/>
                </a:lnTo>
                <a:lnTo>
                  <a:pt x="2081783" y="2895600"/>
                </a:lnTo>
                <a:lnTo>
                  <a:pt x="2081783" y="0"/>
                </a:lnTo>
                <a:close/>
              </a:path>
            </a:pathLst>
          </a:custGeom>
          <a:solidFill>
            <a:srgbClr val="330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Holder 4"/>
          <p:cNvSpPr>
            <a:spLocks noGrp="1"/>
          </p:cNvSpPr>
          <p:nvPr>
            <p:ph type="ftr" sz="quarter" idx="4294967295"/>
          </p:nvPr>
        </p:nvSpPr>
        <p:spPr>
          <a:xfrm>
            <a:off x="2494026" y="6415782"/>
            <a:ext cx="4648200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Национальный исследовательский </a:t>
            </a:r>
          </a:p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Томский государственный университет</a:t>
            </a:r>
          </a:p>
          <a:p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cs typeface="Times New Roman"/>
              </a:rPr>
              <a:t>2017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381" y="1936750"/>
            <a:ext cx="914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ЦИКЛ ОБУЧАЮЩИХ СЕМИНАРОВ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НА ОСНОВЕ ОБМЕНА ОПЫТОМ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10" descr="uLogo.png"/>
          <p:cNvPicPr>
            <a:picLocks noChangeAspect="1"/>
          </p:cNvPicPr>
          <p:nvPr/>
        </p:nvPicPr>
        <p:blipFill>
          <a:blip r:embed="rId3" cstate="email">
            <a:alphaModFix amt="1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3" y="120650"/>
            <a:ext cx="1219200" cy="13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8048" y="1064524"/>
            <a:ext cx="7833815" cy="157507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Программа</a:t>
            </a:r>
            <a:br>
              <a:rPr lang="ru-RU" sz="4000" b="1" dirty="0" smtClean="0"/>
            </a:br>
            <a:r>
              <a:rPr lang="ru-RU" sz="4000" b="1" dirty="0" smtClean="0"/>
              <a:t>СТАЖЕР СИБУРА</a:t>
            </a:r>
            <a:endParaRPr lang="en-US" sz="4000" b="1" dirty="0"/>
          </a:p>
        </p:txBody>
      </p:sp>
      <p:pic>
        <p:nvPicPr>
          <p:cNvPr id="5" name="Рисунок 4" descr="Sibur_logo_RU_C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3142" y="5515270"/>
            <a:ext cx="3113313" cy="1041241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1080448" y="3714196"/>
            <a:ext cx="3302758" cy="17018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КУЧИН АЛЕКСЕЙ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СЕРГЕЕВИЧ</a:t>
            </a:r>
            <a:endPara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dirty="0" err="1" smtClean="0">
                <a:solidFill>
                  <a:schemeClr val="bg1">
                    <a:lumMod val="65000"/>
                  </a:schemeClr>
                </a:solidFill>
              </a:rPr>
              <a:t>и.о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. заведующего кафедрой корпоративной юридической практики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Юридический институт ТГУ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813013" cy="1116106"/>
          </a:xfrm>
        </p:spPr>
        <p:txBody>
          <a:bodyPr/>
          <a:lstStyle/>
          <a:p>
            <a:r>
              <a:rPr lang="ru-RU" b="1" dirty="0">
                <a:solidFill>
                  <a:srgbClr val="A3A119"/>
                </a:solidFill>
              </a:rPr>
              <a:t>Юридическая поддержка </a:t>
            </a:r>
            <a:r>
              <a:rPr lang="ru-RU" b="1" dirty="0" err="1">
                <a:solidFill>
                  <a:srgbClr val="A3A119"/>
                </a:solidFill>
              </a:rPr>
              <a:t>СИБУРа</a:t>
            </a:r>
            <a:r>
              <a:rPr lang="ru-RU" b="1" dirty="0">
                <a:solidFill>
                  <a:srgbClr val="A3A119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2167719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26 регионов России</a:t>
            </a:r>
          </a:p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75 иностранных юрисдикций</a:t>
            </a:r>
          </a:p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Более 200 юристов</a:t>
            </a:r>
          </a:p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Конкурс 300 человек на место  </a:t>
            </a:r>
          </a:p>
        </p:txBody>
      </p:sp>
    </p:spTree>
    <p:extLst>
      <p:ext uri="{BB962C8B-B14F-4D97-AF65-F5344CB8AC3E}">
        <p14:creationId xmlns:p14="http://schemas.microsoft.com/office/powerpoint/2010/main" val="424973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A3A119"/>
                </a:solidFill>
              </a:rPr>
              <a:t>Стажер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03528"/>
            <a:ext cx="7556313" cy="4144963"/>
          </a:xfrm>
        </p:spPr>
        <p:txBody>
          <a:bodyPr/>
          <a:lstStyle/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практикоориентированных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мини-курсов</a:t>
            </a:r>
          </a:p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юристы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СИБУРа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 разных площадок</a:t>
            </a:r>
          </a:p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эксперты ведущих российских и международных юридических фирм: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White&amp;Case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Goltsblat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BLP, Antitrust Advisory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др.</a:t>
            </a:r>
          </a:p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посещение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ЗапСибНефтехима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     (крупнейший инвестиционный проект – более 200 млрд. рублей)</a:t>
            </a:r>
          </a:p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стажировка 6 мес. на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Томскнефтехиме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трудоустройство на одно из предприятий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холдинга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4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Студенты получают работу в одной из крупнейших российских компаний</a:t>
            </a:r>
          </a:p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СИБУР привлекает на работу талантливых выпускников, владеющих глубокими академическими знаниями и при этом имеющих адекватные представления о практической деятельности юриста</a:t>
            </a:r>
          </a:p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ТГУ идет дальше ожиданий студентов, предлагая им уникальную возможность для самореализации</a:t>
            </a:r>
          </a:p>
          <a:p>
            <a:pPr lvl="0">
              <a:spcBef>
                <a:spcPts val="1800"/>
              </a:spcBef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Продвижение Университета во внешней среде, развитие кооперации ТГУ и работодателей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ru-RU" b="1" dirty="0">
                <a:solidFill>
                  <a:srgbClr val="A3A119"/>
                </a:solidFill>
              </a:rPr>
              <a:t>Стажер</a:t>
            </a:r>
          </a:p>
        </p:txBody>
      </p:sp>
    </p:spTree>
    <p:extLst>
      <p:ext uri="{BB962C8B-B14F-4D97-AF65-F5344CB8AC3E}">
        <p14:creationId xmlns:p14="http://schemas.microsoft.com/office/powerpoint/2010/main" val="248717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3A119"/>
                </a:solidFill>
              </a:rPr>
              <a:t>Соглашение </a:t>
            </a:r>
            <a:r>
              <a:rPr lang="ru-RU" b="1" dirty="0">
                <a:solidFill>
                  <a:srgbClr val="A3A119"/>
                </a:solidFill>
              </a:rPr>
              <a:t>о сотрудничестве</a:t>
            </a:r>
            <a:br>
              <a:rPr lang="ru-RU" b="1" dirty="0">
                <a:solidFill>
                  <a:srgbClr val="A3A119"/>
                </a:solidFill>
              </a:rPr>
            </a:br>
            <a:endParaRPr lang="ru-RU" b="1" dirty="0">
              <a:solidFill>
                <a:srgbClr val="A3A119"/>
              </a:solidFill>
            </a:endParaRPr>
          </a:p>
        </p:txBody>
      </p:sp>
      <p:pic>
        <p:nvPicPr>
          <p:cNvPr id="4" name="Рисунок 11" descr="577A16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8278" y="1600200"/>
            <a:ext cx="6276704" cy="4184468"/>
          </a:xfrm>
          <a:prstGeom prst="rect">
            <a:avLst/>
          </a:prstGeom>
        </p:spPr>
      </p:pic>
      <p:sp>
        <p:nvSpPr>
          <p:cNvPr id="5" name="Shape 11"/>
          <p:cNvSpPr txBox="1">
            <a:spLocks/>
          </p:cNvSpPr>
          <p:nvPr/>
        </p:nvSpPr>
        <p:spPr>
          <a:xfrm>
            <a:off x="932712" y="1107894"/>
            <a:ext cx="7740255" cy="49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 октября 2016 г. 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ZEYsoOFDP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804" y="676147"/>
            <a:ext cx="7115295" cy="4002353"/>
          </a:xfrm>
          <a:prstGeom prst="rect">
            <a:avLst/>
          </a:prstGeom>
        </p:spPr>
      </p:pic>
      <p:pic>
        <p:nvPicPr>
          <p:cNvPr id="5" name="Рисунок 6" descr="-BWcOAkgp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5108" y="4122353"/>
            <a:ext cx="4029171" cy="22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99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302758" cy="170185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КУЧИН АЛЕКСЕЙ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СЕРГЕЕВИЧ</a:t>
            </a:r>
            <a:endParaRPr lang="en-US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600" dirty="0" err="1">
                <a:solidFill>
                  <a:schemeClr val="bg1">
                    <a:lumMod val="65000"/>
                  </a:schemeClr>
                </a:solidFill>
              </a:rPr>
              <a:t>и.о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. заведующего кафедрой корпоративной юридической практики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Юридический институт ТГУ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8048" y="1542195"/>
            <a:ext cx="7833815" cy="157507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Программа</a:t>
            </a:r>
            <a:br>
              <a:rPr lang="ru-RU" sz="4000" b="1" dirty="0" smtClean="0"/>
            </a:br>
            <a:r>
              <a:rPr lang="ru-RU" sz="4000" b="1" dirty="0" smtClean="0"/>
              <a:t>СТАЖЕР СИБУРА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ru-RU" sz="4000" b="1" dirty="0" smtClean="0"/>
              <a:t>СПАСИБО ЗА ВНИМАНИЕ!</a:t>
            </a:r>
            <a:endParaRPr lang="en-US" sz="4000" b="1" dirty="0"/>
          </a:p>
        </p:txBody>
      </p:sp>
      <p:pic>
        <p:nvPicPr>
          <p:cNvPr id="5" name="Рисунок 4" descr="Sibur_logo_RU_C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3142" y="5515270"/>
            <a:ext cx="3113313" cy="10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302758" cy="181465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ПЕТЕЛИН АЛЕКСАНДР ЕВГЕНЬЕВИЧ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Заместитель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декана ФИТ ТГУ, доцент каф. ИОИД ФИТ ТГУ 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МИНЬКОВ 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ЛЕОНИДОВИЧ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заведующего кафедрой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ИОИД ФИТ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ТГУ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7896" y="859615"/>
            <a:ext cx="7833815" cy="1575071"/>
          </a:xfrm>
        </p:spPr>
        <p:txBody>
          <a:bodyPr>
            <a:noAutofit/>
          </a:bodyPr>
          <a:lstStyle/>
          <a:p>
            <a:pPr algn="ctr">
              <a:defRPr sz="1800"/>
            </a:pPr>
            <a:r>
              <a:rPr lang="ru-RU" sz="4000" b="1" dirty="0"/>
              <a:t>Лучшая практика </a:t>
            </a:r>
            <a:br>
              <a:rPr lang="ru-RU" sz="4000" b="1" dirty="0"/>
            </a:br>
            <a:r>
              <a:rPr lang="ru-RU" sz="4000" b="1" dirty="0"/>
              <a:t>обучения 1С-технологий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9" t="20042" r="64397" b="64975"/>
          <a:stretch/>
        </p:blipFill>
        <p:spPr bwMode="auto">
          <a:xfrm>
            <a:off x="5804727" y="4275100"/>
            <a:ext cx="2761573" cy="204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3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13641"/>
          </a:xfrm>
        </p:spPr>
        <p:txBody>
          <a:bodyPr/>
          <a:lstStyle/>
          <a:p>
            <a:r>
              <a:rPr lang="ru-RU" b="1" dirty="0">
                <a:solidFill>
                  <a:srgbClr val="A3A119"/>
                </a:solidFill>
              </a:rPr>
              <a:t>Дисциплины 1С в </a:t>
            </a:r>
            <a:r>
              <a:rPr lang="ru-RU" b="1" dirty="0" err="1">
                <a:solidFill>
                  <a:srgbClr val="A3A119"/>
                </a:solidFill>
              </a:rPr>
              <a:t>бакалавриате</a:t>
            </a:r>
            <a:endParaRPr lang="ru-RU" b="1" dirty="0">
              <a:solidFill>
                <a:srgbClr val="A3A11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03798"/>
            <a:ext cx="8117492" cy="472236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ym typeface="Symbol"/>
              </a:rPr>
              <a:t></a:t>
            </a:r>
            <a:r>
              <a:rPr lang="ru-RU" dirty="0"/>
              <a:t> 3 курс (осенний  семестр):</a:t>
            </a:r>
          </a:p>
          <a:p>
            <a:r>
              <a:rPr lang="ru-RU" dirty="0"/>
              <a:t>курс «</a:t>
            </a:r>
            <a:r>
              <a:rPr lang="ru-RU" b="1" dirty="0"/>
              <a:t>Финансовый (бухгалтерский) учет</a:t>
            </a:r>
            <a:r>
              <a:rPr lang="ru-RU" dirty="0"/>
              <a:t>» (преподаватель – Данченко М.А., доцент БИ)</a:t>
            </a:r>
          </a:p>
          <a:p>
            <a:r>
              <a:rPr lang="ru-RU" dirty="0">
                <a:sym typeface="Symbol"/>
              </a:rPr>
              <a:t></a:t>
            </a:r>
            <a:r>
              <a:rPr lang="ru-RU" dirty="0"/>
              <a:t> 3 курс (</a:t>
            </a:r>
            <a:r>
              <a:rPr lang="ru-RU" dirty="0"/>
              <a:t>весенний</a:t>
            </a:r>
            <a:r>
              <a:rPr lang="ru-RU" dirty="0"/>
              <a:t> семестр):</a:t>
            </a:r>
          </a:p>
          <a:p>
            <a:r>
              <a:rPr lang="ru-RU" dirty="0"/>
              <a:t>курс «</a:t>
            </a:r>
            <a:r>
              <a:rPr lang="ru-RU" b="1" dirty="0"/>
              <a:t>Разработка программных приложений в 1С</a:t>
            </a:r>
            <a:r>
              <a:rPr lang="ru-RU" dirty="0"/>
              <a:t>» (преподаватель – </a:t>
            </a:r>
            <a:r>
              <a:rPr lang="ru-RU" dirty="0" err="1"/>
              <a:t>Петелин</a:t>
            </a:r>
            <a:r>
              <a:rPr lang="ru-RU" dirty="0"/>
              <a:t> А.Е., доцент ФИТ)</a:t>
            </a:r>
          </a:p>
          <a:p>
            <a:r>
              <a:rPr lang="ru-RU" dirty="0">
                <a:sym typeface="Symbol"/>
              </a:rPr>
              <a:t></a:t>
            </a:r>
            <a:r>
              <a:rPr lang="ru-RU" dirty="0"/>
              <a:t> 4 курс (осенний семестр):</a:t>
            </a:r>
          </a:p>
          <a:p>
            <a:r>
              <a:rPr lang="ru-RU" dirty="0"/>
              <a:t>курс «</a:t>
            </a:r>
            <a:r>
              <a:rPr lang="ru-RU" b="1" dirty="0"/>
              <a:t>Корпоративные информационные системы</a:t>
            </a:r>
            <a:r>
              <a:rPr lang="ru-RU" dirty="0"/>
              <a:t>» (преподаватели – Юсупов Н.Ю., ведущий специалист «Объединение эксперт»; Миньков С.Л., зав. каф. ИОИД ФИТ)</a:t>
            </a:r>
          </a:p>
          <a:p>
            <a:r>
              <a:rPr lang="ru-RU" dirty="0">
                <a:sym typeface="Symbol"/>
              </a:rPr>
              <a:t></a:t>
            </a:r>
            <a:r>
              <a:rPr lang="ru-RU" dirty="0"/>
              <a:t> 4 курс (весенний семестр):</a:t>
            </a:r>
          </a:p>
          <a:p>
            <a:r>
              <a:rPr lang="ru-RU" b="1" dirty="0" err="1"/>
              <a:t>дипломирование</a:t>
            </a:r>
            <a:r>
              <a:rPr lang="ru-RU" dirty="0"/>
              <a:t> (преподаватели – Юсупов Н.Ю., ведущий специалист «Объединение эксперт»; </a:t>
            </a:r>
            <a:r>
              <a:rPr lang="ru-RU" dirty="0" err="1"/>
              <a:t>Петелин</a:t>
            </a:r>
            <a:r>
              <a:rPr lang="ru-RU" dirty="0"/>
              <a:t> А.Е., доцент ФИТ)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098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13641"/>
          </a:xfrm>
        </p:spPr>
        <p:txBody>
          <a:bodyPr/>
          <a:lstStyle/>
          <a:p>
            <a:r>
              <a:rPr lang="ru-RU" b="1" dirty="0" smtClean="0">
                <a:solidFill>
                  <a:srgbClr val="A3A119"/>
                </a:solidFill>
              </a:rPr>
              <a:t>Летняя </a:t>
            </a:r>
            <a:r>
              <a:rPr lang="ru-RU" b="1" dirty="0">
                <a:solidFill>
                  <a:srgbClr val="A3A119"/>
                </a:solidFill>
              </a:rPr>
              <a:t>школа 1С:Технологий</a:t>
            </a:r>
            <a:br>
              <a:rPr lang="ru-RU" b="1" dirty="0">
                <a:solidFill>
                  <a:srgbClr val="A3A119"/>
                </a:solidFill>
              </a:rPr>
            </a:br>
            <a:endParaRPr lang="ru-RU" b="1" dirty="0">
              <a:solidFill>
                <a:srgbClr val="A3A119"/>
              </a:solidFill>
            </a:endParaRPr>
          </a:p>
        </p:txBody>
      </p:sp>
      <p:pic>
        <p:nvPicPr>
          <p:cNvPr id="5" name="Picture 2" descr="F:\ТГУ\Документы\2016\Летняя школа 1С\Фото\DSC_09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260" y="1353496"/>
            <a:ext cx="5838597" cy="389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ТГУ\Документы\2016\Летняя школа 1С\Афиша 1\Летняя школа 1С технологи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37" y="1353497"/>
            <a:ext cx="3465560" cy="478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ТГУ\Документы\2016\Летняя школа 1С\Фото\DSC_096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t="31241" r="1540" b="734"/>
          <a:stretch/>
        </p:blipFill>
        <p:spPr bwMode="auto">
          <a:xfrm>
            <a:off x="1610501" y="3932712"/>
            <a:ext cx="4098836" cy="22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55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ВОВЛЕЧЕНИЯ РАБОТОДАТЕЛЕЙ В УЧЕБНЫЙ ПРОЦЕСС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36875"/>
            <a:ext cx="4038600" cy="74855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Конкурс «Лучшие образовательные практики ТГУ-2016» Номинация «Лучшая практика привлечения работодателей к учебному процессу»</a:t>
            </a:r>
            <a:endParaRPr lang="ru-RU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7350"/>
              </p:ext>
            </p:extLst>
          </p:nvPr>
        </p:nvGraphicFramePr>
        <p:xfrm>
          <a:off x="676048" y="645645"/>
          <a:ext cx="3723022" cy="3680460"/>
        </p:xfrm>
        <a:graphic>
          <a:graphicData uri="http://schemas.openxmlformats.org/drawingml/2006/table">
            <a:tbl>
              <a:tblPr/>
              <a:tblGrid>
                <a:gridCol w="3723022"/>
              </a:tblGrid>
              <a:tr h="2000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учебного курса под задачи работодателя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endParaRPr lang="ru-RU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Опыт организации совместной работы с фирмами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франчайзи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1С г. Томска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 fontAlgn="b"/>
                      <a:endParaRPr lang="ru-RU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взаимодействия учебного подразделения и работодателей в организации учебных и производственных практик студентов МФУ по направлению ГМУ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6" name="Picture 2" descr="http://crko.tsu.ru/upload/bank-of-luccis-pract/photo/%D0%A6%D1%8B%D0%BC%D0%B1%D0%B0%D0%B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063502" y="2445404"/>
            <a:ext cx="1548234" cy="19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rko.tsu.ru/upload/bank-of-luccis-pract/photo/%D0%9F%D0%B5%D1%82%D0%B5%D0%BB%D0%B8%D0%B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5" y="273118"/>
            <a:ext cx="1564041" cy="19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rko.tsu.ru/upload/bank-of-luccis-pract/photo/%D0%9A%D1%83%D1%87%D0%B8%D0%B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44" y="256615"/>
            <a:ext cx="1577691" cy="19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2" y="1043189"/>
            <a:ext cx="4085206" cy="5608747"/>
          </a:xfrm>
          <a:prstGeom prst="rect">
            <a:avLst/>
          </a:prstGeom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87" y="1043187"/>
            <a:ext cx="3966266" cy="560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48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>
            <a:spLocks/>
          </p:cNvSpPr>
          <p:nvPr/>
        </p:nvSpPr>
        <p:spPr>
          <a:xfrm>
            <a:off x="11495314" y="6282001"/>
            <a:ext cx="46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F762AA-6FF4-4CA2-8039-65A321A80026}" type="slidenum">
              <a:rPr lang="ru-RU" b="1" smtClean="0">
                <a:latin typeface="Arial Black" panose="020B0A04020102020204" pitchFamily="34" charset="0"/>
              </a:rPr>
              <a:pPr/>
              <a:t>6</a:t>
            </a:fld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7" name="Shape 11"/>
          <p:cNvSpPr txBox="1">
            <a:spLocks/>
          </p:cNvSpPr>
          <p:nvPr/>
        </p:nvSpPr>
        <p:spPr>
          <a:xfrm>
            <a:off x="509509" y="1041646"/>
            <a:ext cx="7996142" cy="1847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l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«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Первый БИТ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»,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«1С-Фокус»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«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Объединение Эксперт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»,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«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КонсультантЪ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»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интернет-агентство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«Митра»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(сертифицированный партнер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«1С-Битрикс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»)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Shape 10"/>
          <p:cNvSpPr txBox="1">
            <a:spLocks/>
          </p:cNvSpPr>
          <p:nvPr/>
        </p:nvSpPr>
        <p:spPr>
          <a:xfrm>
            <a:off x="1777293" y="134626"/>
            <a:ext cx="5242346" cy="6281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600" dirty="0">
                <a:solidFill>
                  <a:srgbClr val="A3A119"/>
                </a:solidFill>
                <a:latin typeface="+mj-lt"/>
              </a:rPr>
              <a:t>День </a:t>
            </a:r>
            <a:r>
              <a:rPr lang="ru-RU" sz="3600" dirty="0">
                <a:solidFill>
                  <a:srgbClr val="A3A119"/>
                </a:solidFill>
                <a:latin typeface="+mj-lt"/>
              </a:rPr>
              <a:t>1С:Карьеры</a:t>
            </a:r>
            <a:endParaRPr lang="ru-RU" sz="3600" dirty="0">
              <a:solidFill>
                <a:srgbClr val="A3A119"/>
              </a:solidFill>
              <a:latin typeface="+mj-lt"/>
            </a:endParaRPr>
          </a:p>
        </p:txBody>
      </p:sp>
      <p:pic>
        <p:nvPicPr>
          <p:cNvPr id="9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2" y="4028121"/>
            <a:ext cx="3364022" cy="244673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0" name="Рисунок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28" y="4464816"/>
            <a:ext cx="3407064" cy="218115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1" name="Рисунок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939" y="3596335"/>
            <a:ext cx="2684014" cy="195905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1669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0"/>
          <a:stretch/>
        </p:blipFill>
        <p:spPr>
          <a:xfrm>
            <a:off x="322421" y="927276"/>
            <a:ext cx="3906254" cy="5512432"/>
          </a:xfrm>
          <a:prstGeom prst="rect">
            <a:avLst/>
          </a:prstGeom>
        </p:spPr>
      </p:pic>
      <p:pic>
        <p:nvPicPr>
          <p:cNvPr id="13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0"/>
          <a:stretch/>
        </p:blipFill>
        <p:spPr>
          <a:xfrm>
            <a:off x="4902897" y="927276"/>
            <a:ext cx="3906252" cy="55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62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 txBox="1">
            <a:spLocks/>
          </p:cNvSpPr>
          <p:nvPr/>
        </p:nvSpPr>
        <p:spPr>
          <a:xfrm>
            <a:off x="114413" y="1000109"/>
            <a:ext cx="9145275" cy="662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600" dirty="0">
                <a:solidFill>
                  <a:srgbClr val="A3A119"/>
                </a:solidFill>
                <a:latin typeface="+mj-lt"/>
              </a:rPr>
              <a:t>Международная олимпиада </a:t>
            </a:r>
            <a:r>
              <a:rPr lang="ru-RU" sz="3600" dirty="0">
                <a:solidFill>
                  <a:srgbClr val="A3A119"/>
                </a:solidFill>
                <a:latin typeface="+mj-lt"/>
              </a:rPr>
              <a:t>по программированию </a:t>
            </a:r>
            <a:r>
              <a:rPr lang="ru-RU" sz="3600" dirty="0">
                <a:solidFill>
                  <a:srgbClr val="A3A119"/>
                </a:solidFill>
                <a:latin typeface="+mj-lt"/>
              </a:rPr>
              <a:t>на </a:t>
            </a:r>
            <a:r>
              <a:rPr lang="ru-RU" sz="3600" dirty="0">
                <a:solidFill>
                  <a:srgbClr val="A3A119"/>
                </a:solidFill>
                <a:latin typeface="+mj-lt"/>
              </a:rPr>
              <a:t>платформе «1С: Предприятие 8</a:t>
            </a:r>
            <a:r>
              <a:rPr lang="ru-RU" sz="3600" dirty="0">
                <a:solidFill>
                  <a:srgbClr val="A3A119"/>
                </a:solidFill>
                <a:latin typeface="+mj-lt"/>
              </a:rPr>
              <a:t>» </a:t>
            </a:r>
            <a:endParaRPr lang="ru-RU" sz="3600" dirty="0">
              <a:solidFill>
                <a:srgbClr val="A3A119"/>
              </a:solidFill>
              <a:latin typeface="+mj-lt"/>
            </a:endParaRPr>
          </a:p>
        </p:txBody>
      </p:sp>
      <p:pic>
        <p:nvPicPr>
          <p:cNvPr id="5" name="Picture 2" descr="C:\Users\Sergey\Pictures\2015.03.Март.1C-Олимпиада-2015\_DSC21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0" y="1946990"/>
            <a:ext cx="4205893" cy="27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1" descr="C:\Users\Sergey\Pictures\2015.03.Март.1C-Олимпиада-2015\P1090525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t="8115" b="4679"/>
          <a:stretch/>
        </p:blipFill>
        <p:spPr bwMode="auto">
          <a:xfrm>
            <a:off x="220347" y="1855305"/>
            <a:ext cx="4126366" cy="29340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3"/>
          <p:cNvSpPr/>
          <p:nvPr/>
        </p:nvSpPr>
        <p:spPr>
          <a:xfrm>
            <a:off x="114413" y="4859750"/>
            <a:ext cx="44527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Выступление председателя жюри 1С: Олимпиады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профессора Финансового университета Д.В. Чистова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9" t="28687" r="27169" b="62644"/>
          <a:stretch/>
        </p:blipFill>
        <p:spPr bwMode="auto">
          <a:xfrm>
            <a:off x="2378848" y="5717503"/>
            <a:ext cx="6519554" cy="65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5"/>
          <p:cNvCxnSpPr/>
          <p:nvPr/>
        </p:nvCxnSpPr>
        <p:spPr>
          <a:xfrm flipH="1">
            <a:off x="3713837" y="5433058"/>
            <a:ext cx="3010985" cy="2844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8"/>
          <p:cNvCxnSpPr>
            <a:endCxn id="8" idx="0"/>
          </p:cNvCxnSpPr>
          <p:nvPr/>
        </p:nvCxnSpPr>
        <p:spPr>
          <a:xfrm flipH="1">
            <a:off x="5638625" y="5433058"/>
            <a:ext cx="1086197" cy="2844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4"/>
          <p:cNvCxnSpPr/>
          <p:nvPr/>
        </p:nvCxnSpPr>
        <p:spPr>
          <a:xfrm>
            <a:off x="6724822" y="5433058"/>
            <a:ext cx="100507" cy="2844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6"/>
          <p:cNvCxnSpPr/>
          <p:nvPr/>
        </p:nvCxnSpPr>
        <p:spPr>
          <a:xfrm>
            <a:off x="6724822" y="5433058"/>
            <a:ext cx="1472107" cy="28444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 txBox="1">
            <a:spLocks/>
          </p:cNvSpPr>
          <p:nvPr/>
        </p:nvSpPr>
        <p:spPr>
          <a:xfrm>
            <a:off x="114413" y="1662545"/>
            <a:ext cx="9145275" cy="662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600" dirty="0" smtClean="0">
                <a:solidFill>
                  <a:srgbClr val="A3A119"/>
                </a:solidFill>
                <a:latin typeface="+mj-lt"/>
              </a:rPr>
              <a:t>Благодарность </a:t>
            </a:r>
            <a:r>
              <a:rPr lang="ru-RU" sz="3600" dirty="0">
                <a:solidFill>
                  <a:srgbClr val="A3A119"/>
                </a:solidFill>
                <a:latin typeface="+mj-lt"/>
              </a:rPr>
              <a:t>за помощь в организации</a:t>
            </a:r>
          </a:p>
          <a:p>
            <a:pPr>
              <a:defRPr sz="1800"/>
            </a:pPr>
            <a:r>
              <a:rPr lang="ru-RU" sz="3600" dirty="0">
                <a:solidFill>
                  <a:srgbClr val="A3A119"/>
                </a:solidFill>
                <a:latin typeface="+mj-lt"/>
              </a:rPr>
              <a:t>регионального этапа олимпиады</a:t>
            </a:r>
          </a:p>
          <a:p>
            <a:pPr>
              <a:defRPr sz="1800"/>
            </a:pPr>
            <a:endParaRPr lang="ru-RU" sz="3600" dirty="0">
              <a:solidFill>
                <a:srgbClr val="A3A119"/>
              </a:solidFill>
              <a:latin typeface="+mj-lt"/>
            </a:endParaRPr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0"/>
          <a:stretch/>
        </p:blipFill>
        <p:spPr>
          <a:xfrm>
            <a:off x="2976315" y="2080591"/>
            <a:ext cx="3203835" cy="45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16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"/>
          <p:cNvSpPr txBox="1">
            <a:spLocks/>
          </p:cNvSpPr>
          <p:nvPr/>
        </p:nvSpPr>
        <p:spPr>
          <a:xfrm>
            <a:off x="5342040" y="6217894"/>
            <a:ext cx="3077096" cy="564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A3A119"/>
                </a:solidFill>
              </a:rPr>
              <a:t>Дмитрий Кривицкий</a:t>
            </a:r>
            <a:endParaRPr lang="ru-RU" sz="2400" b="1" dirty="0">
              <a:solidFill>
                <a:srgbClr val="A3A119"/>
              </a:solidFill>
            </a:endParaRPr>
          </a:p>
        </p:txBody>
      </p:sp>
      <p:pic>
        <p:nvPicPr>
          <p:cNvPr id="6" name="Picture 4" descr="http://tic.tsu.ru/www/uploads/images/img551e8ee56f49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74" y="914400"/>
            <a:ext cx="4031121" cy="51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1"/>
          <p:cNvSpPr txBox="1">
            <a:spLocks/>
          </p:cNvSpPr>
          <p:nvPr/>
        </p:nvSpPr>
        <p:spPr>
          <a:xfrm>
            <a:off x="707438" y="6215586"/>
            <a:ext cx="3077096" cy="564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ru-RU" sz="2400" b="1" dirty="0" smtClean="0">
                <a:solidFill>
                  <a:srgbClr val="A3A119"/>
                </a:solidFill>
              </a:rPr>
              <a:t>Михаил </a:t>
            </a:r>
            <a:r>
              <a:rPr lang="ru-RU" sz="2400" b="1" dirty="0" err="1" smtClean="0">
                <a:solidFill>
                  <a:srgbClr val="A3A119"/>
                </a:solidFill>
              </a:rPr>
              <a:t>Чевозеров</a:t>
            </a:r>
            <a:endParaRPr lang="ru-RU" sz="2400" b="1" dirty="0">
              <a:solidFill>
                <a:srgbClr val="A3A119"/>
              </a:solidFill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3" y="914400"/>
            <a:ext cx="3842933" cy="51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30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 txBox="1">
            <a:spLocks/>
          </p:cNvSpPr>
          <p:nvPr/>
        </p:nvSpPr>
        <p:spPr>
          <a:xfrm>
            <a:off x="31073" y="2078354"/>
            <a:ext cx="2620808" cy="14887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Благодарность за помощь в организации</a:t>
            </a:r>
          </a:p>
          <a:p>
            <a:pPr>
              <a:defRPr sz="1800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ервого тура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hape 10"/>
          <p:cNvSpPr txBox="1">
            <a:spLocks/>
          </p:cNvSpPr>
          <p:nvPr/>
        </p:nvSpPr>
        <p:spPr>
          <a:xfrm>
            <a:off x="449300" y="496955"/>
            <a:ext cx="8588684" cy="1171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600" dirty="0">
                <a:solidFill>
                  <a:srgbClr val="A3A119"/>
                </a:solidFill>
                <a:latin typeface="+mj-lt"/>
              </a:rPr>
              <a:t>Всероссийский чемпионат Международного профессионального конкурса </a:t>
            </a:r>
            <a:r>
              <a:rPr lang="ru-RU" sz="3600" dirty="0">
                <a:solidFill>
                  <a:srgbClr val="A3A119"/>
                </a:solidFill>
                <a:latin typeface="+mj-lt"/>
              </a:rPr>
              <a:t>«1С: </a:t>
            </a:r>
            <a:r>
              <a:rPr lang="ru-RU" sz="3600" dirty="0">
                <a:solidFill>
                  <a:srgbClr val="A3A119"/>
                </a:solidFill>
                <a:latin typeface="+mj-lt"/>
              </a:rPr>
              <a:t>Бухгалтерия </a:t>
            </a:r>
            <a:r>
              <a:rPr lang="ru-RU" sz="3600" dirty="0">
                <a:solidFill>
                  <a:srgbClr val="A3A119"/>
                </a:solidFill>
                <a:latin typeface="+mj-lt"/>
              </a:rPr>
              <a:t>8</a:t>
            </a:r>
            <a:r>
              <a:rPr lang="ru-RU" sz="3600" dirty="0">
                <a:solidFill>
                  <a:srgbClr val="A3A119"/>
                </a:solidFill>
                <a:latin typeface="+mj-lt"/>
              </a:rPr>
              <a:t>» </a:t>
            </a:r>
            <a:endParaRPr lang="ru-RU" sz="3600" dirty="0">
              <a:solidFill>
                <a:srgbClr val="A3A119"/>
              </a:solidFill>
              <a:latin typeface="+mj-lt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"/>
          <a:stretch/>
        </p:blipFill>
        <p:spPr>
          <a:xfrm>
            <a:off x="2651881" y="1837182"/>
            <a:ext cx="3478607" cy="4929222"/>
          </a:xfrm>
          <a:prstGeom prst="rect">
            <a:avLst/>
          </a:prstGeom>
        </p:spPr>
      </p:pic>
      <p:pic>
        <p:nvPicPr>
          <p:cNvPr id="7" name="Рисунок 8" descr="N:\1C\Конкурс проектов\Благ.письмо 1С-201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90" y="1789042"/>
            <a:ext cx="3269852" cy="49133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47752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 txBox="1">
            <a:spLocks/>
          </p:cNvSpPr>
          <p:nvPr/>
        </p:nvSpPr>
        <p:spPr>
          <a:xfrm>
            <a:off x="1722781" y="67563"/>
            <a:ext cx="5685183" cy="5862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600" dirty="0">
                <a:solidFill>
                  <a:srgbClr val="A3A119"/>
                </a:solidFill>
                <a:latin typeface="+mj-lt"/>
              </a:rPr>
              <a:t>ВКР </a:t>
            </a:r>
            <a:r>
              <a:rPr lang="ru-RU" sz="3600" dirty="0">
                <a:solidFill>
                  <a:srgbClr val="A3A119"/>
                </a:solidFill>
                <a:latin typeface="+mj-lt"/>
              </a:rPr>
              <a:t>по </a:t>
            </a:r>
            <a:r>
              <a:rPr lang="ru-RU" sz="3600" dirty="0">
                <a:solidFill>
                  <a:srgbClr val="A3A119"/>
                </a:solidFill>
                <a:latin typeface="+mj-lt"/>
              </a:rPr>
              <a:t>тематике 1С</a:t>
            </a:r>
            <a:endParaRPr lang="ru-RU" sz="3600" dirty="0">
              <a:solidFill>
                <a:srgbClr val="A3A119"/>
              </a:solidFill>
              <a:latin typeface="+mj-lt"/>
            </a:endParaRPr>
          </a:p>
        </p:txBody>
      </p:sp>
      <p:graphicFrame>
        <p:nvGraphicFramePr>
          <p:cNvPr id="5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922535"/>
              </p:ext>
            </p:extLst>
          </p:nvPr>
        </p:nvGraphicFramePr>
        <p:xfrm>
          <a:off x="132522" y="759866"/>
          <a:ext cx="8878957" cy="594573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182718"/>
                <a:gridCol w="5696239"/>
              </a:tblGrid>
              <a:tr h="203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ФИО, год выпуска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Название ВКР</a:t>
                      </a:r>
                      <a:endParaRPr lang="ru-RU" sz="11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</a:tr>
              <a:tr h="406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Ахмедзянов</a:t>
                      </a:r>
                      <a:r>
                        <a:rPr lang="ru-RU" sz="1100" dirty="0" smtClean="0">
                          <a:effectLst/>
                        </a:rPr>
                        <a:t> Руслан </a:t>
                      </a:r>
                      <a:r>
                        <a:rPr lang="ru-RU" sz="1100" dirty="0" err="1" smtClean="0">
                          <a:effectLst/>
                        </a:rPr>
                        <a:t>Тагирович</a:t>
                      </a:r>
                      <a:r>
                        <a:rPr lang="ru-RU" sz="1100" dirty="0" smtClean="0">
                          <a:effectLst/>
                        </a:rPr>
                        <a:t>, 2016</a:t>
                      </a:r>
                      <a:endParaRPr lang="ru-RU" sz="1100" dirty="0">
                        <a:effectLst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Автоматизация</a:t>
                      </a:r>
                      <a:r>
                        <a:rPr lang="ru-RU" sz="1100" kern="1200" baseline="0" dirty="0" smtClean="0">
                          <a:effectLst/>
                        </a:rPr>
                        <a:t> оперативного учета салонов красоты на платформе «1С: Предприятие 8.3»</a:t>
                      </a:r>
                      <a:endParaRPr lang="ru-RU" sz="11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44" marR="50744" marT="0" marB="0"/>
                </a:tc>
              </a:tr>
              <a:tr h="406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Цвенгер</a:t>
                      </a:r>
                      <a:r>
                        <a:rPr lang="ru-RU" sz="1100" dirty="0" smtClean="0">
                          <a:effectLst/>
                        </a:rPr>
                        <a:t> Ксения Васильевна, 2016</a:t>
                      </a:r>
                      <a:endParaRPr lang="ru-RU" sz="1100" dirty="0">
                        <a:effectLst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effectLst/>
                        </a:rPr>
                        <a:t>Доработка</a:t>
                      </a:r>
                      <a:r>
                        <a:rPr lang="ru-RU" sz="1100" kern="1200" baseline="0" dirty="0" smtClean="0">
                          <a:effectLst/>
                        </a:rPr>
                        <a:t> типовой конфигурации 1С: Бухгалтерии 8.3 для </a:t>
                      </a:r>
                      <a:r>
                        <a:rPr lang="ru-RU" sz="1100" kern="1200" baseline="0" dirty="0" err="1" smtClean="0">
                          <a:effectLst/>
                        </a:rPr>
                        <a:t>автосервисных</a:t>
                      </a:r>
                      <a:r>
                        <a:rPr lang="ru-RU" sz="1100" kern="1200" baseline="0" dirty="0" smtClean="0">
                          <a:effectLst/>
                        </a:rPr>
                        <a:t>  организаций</a:t>
                      </a:r>
                      <a:endParaRPr lang="ru-RU" sz="11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44" marR="50744" marT="0" marB="0"/>
                </a:tc>
              </a:tr>
              <a:tr h="3102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</a:rPr>
                        <a:t>Баленко</a:t>
                      </a:r>
                      <a:r>
                        <a:rPr lang="ru-RU" sz="1100" dirty="0" smtClean="0">
                          <a:effectLst/>
                        </a:rPr>
                        <a:t> Полина Дмитриевна, 2016</a:t>
                      </a:r>
                      <a:endParaRPr lang="ru-RU" sz="1100" dirty="0">
                        <a:effectLst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baseline="0" dirty="0" smtClean="0">
                          <a:effectLst/>
                        </a:rPr>
                        <a:t>Реализация конфигурации для управленческого учета в ООО «Вектор»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</a:tr>
              <a:tr h="464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err="1" smtClean="0">
                          <a:effectLst/>
                        </a:rPr>
                        <a:t>Чевозеров</a:t>
                      </a:r>
                      <a:r>
                        <a:rPr lang="ru-RU" sz="1100" kern="1200" dirty="0" smtClean="0">
                          <a:effectLst/>
                        </a:rPr>
                        <a:t> Михаил Владимирович, 2016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Разработка информационной системы учета заявок на обслуживание компьютерной техники» для ЗАО «ЦРТ Сервис»</a:t>
                      </a:r>
                      <a:endParaRPr lang="ru-RU" sz="11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44" marR="50744" marT="0" marB="0"/>
                </a:tc>
              </a:tr>
              <a:tr h="406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Швецов</a:t>
                      </a:r>
                      <a:r>
                        <a:rPr lang="ru-RU" sz="1100" baseline="0" dirty="0" smtClean="0">
                          <a:effectLst/>
                        </a:rPr>
                        <a:t> Артем Игоревич, 2015</a:t>
                      </a:r>
                      <a:endParaRPr lang="ru-RU" sz="1100" dirty="0">
                        <a:effectLst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</a:rPr>
                        <a:t>Информационная система учета коммунальных услуг (на базе "1С:Предприятие 7.7")</a:t>
                      </a:r>
                      <a:endParaRPr lang="ru-RU" sz="11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44" marR="50744" marT="0" marB="0"/>
                </a:tc>
              </a:tr>
              <a:tr h="406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Воробьева Олеся </a:t>
                      </a:r>
                      <a:r>
                        <a:rPr lang="ru-RU" sz="1100" kern="1200" dirty="0" smtClean="0">
                          <a:effectLst/>
                        </a:rPr>
                        <a:t>Игоревна</a:t>
                      </a:r>
                      <a:r>
                        <a:rPr lang="ru-RU" sz="1100" dirty="0" smtClean="0">
                          <a:effectLst/>
                        </a:rPr>
                        <a:t>, 2015</a:t>
                      </a:r>
                      <a:endParaRPr lang="ru-RU" sz="1100" dirty="0">
                        <a:effectLst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Интеграция подсистемы "Торговля" в программный продукт "1С:Бухгалтерия 8": автоматизация отдела закупок</a:t>
                      </a:r>
                      <a:endParaRPr lang="ru-RU" sz="11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744" marR="50744" marT="0" marB="0"/>
                </a:tc>
              </a:tr>
              <a:tr h="4644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Хадарцева Арина </a:t>
                      </a:r>
                      <a:r>
                        <a:rPr lang="ru-RU" sz="1100" dirty="0" smtClean="0">
                          <a:effectLst/>
                        </a:rPr>
                        <a:t>Владимировна, 2015</a:t>
                      </a:r>
                      <a:endParaRPr lang="ru-RU" sz="1100" dirty="0">
                        <a:effectLst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Интеграция подсистемы "Торговля" в программный продукт "1С:Бухгалтерия 8": автоматизация отдела продаж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</a:tr>
              <a:tr h="2322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Хохлов Михаил </a:t>
                      </a:r>
                      <a:r>
                        <a:rPr lang="ru-RU" sz="1100" dirty="0" smtClean="0">
                          <a:effectLst/>
                        </a:rPr>
                        <a:t>Александрович, 2015 </a:t>
                      </a:r>
                      <a:endParaRPr lang="ru-RU" sz="1100" dirty="0">
                        <a:effectLst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Интеграция подсистемы "CRM" в программный продукт "1С:Бухгалтерия 8"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</a:tr>
              <a:tr h="406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Сабденов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Талгат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Канышевич</a:t>
                      </a:r>
                      <a:r>
                        <a:rPr lang="ru-RU" sz="1100" dirty="0" smtClean="0">
                          <a:effectLst/>
                        </a:rPr>
                        <a:t>, 2014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</a:rPr>
                        <a:t>Локализация</a:t>
                      </a:r>
                      <a:r>
                        <a:rPr lang="ru-RU" sz="1100" dirty="0">
                          <a:effectLst/>
                        </a:rPr>
                        <a:t> китайского языка для типовой конфигурации «1С: Управление торговлей, ред.11.1»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</a:tr>
              <a:tr h="406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Днепрова Ксения Николаевна</a:t>
                      </a:r>
                      <a:r>
                        <a:rPr lang="ru-RU" sz="1100" dirty="0" smtClean="0">
                          <a:effectLst/>
                        </a:rPr>
                        <a:t>, 2013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Разработка дополнений к конфигурации  «1С:Предприятие 8.2.Зарплата и кадры бюджетного учреждения» для БУ ХМАО-Югра </a:t>
                      </a:r>
                      <a:r>
                        <a:rPr lang="ru-RU" sz="1100" dirty="0" err="1">
                          <a:effectLst/>
                        </a:rPr>
                        <a:t>ЦСПСиД</a:t>
                      </a:r>
                      <a:r>
                        <a:rPr lang="ru-RU" sz="1100" dirty="0">
                          <a:effectLst/>
                        </a:rPr>
                        <a:t> «Зазеркалье»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</a:tr>
              <a:tr h="4083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Шевцов Дмитрий Алексеевич</a:t>
                      </a:r>
                      <a:r>
                        <a:rPr lang="ru-RU" sz="1100" dirty="0" smtClean="0">
                          <a:effectLst/>
                        </a:rPr>
                        <a:t>, 2013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Система удаленного командного администрирования системы «1С:Предприятие 8.2» на примере конфигурации «УПП»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</a:tr>
              <a:tr h="4083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Балясов Денис Вячеславович</a:t>
                      </a:r>
                      <a:r>
                        <a:rPr lang="ru-RU" sz="1100" dirty="0" smtClean="0">
                          <a:effectLst/>
                        </a:rPr>
                        <a:t>, 2012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Разработка программной подсистемы ОСАГО АРМ  страхового брокера в среде системы «1С:Предприятие 8.2»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</a:tr>
              <a:tr h="40639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Арбузова Надежда Сергеевна, </a:t>
                      </a:r>
                      <a:r>
                        <a:rPr lang="ru-RU" sz="1100" dirty="0" smtClean="0">
                          <a:effectLst/>
                        </a:rPr>
                        <a:t> 2010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Автоматизация процесса согласования заявок на платеж в системе «1С: Предприятие 8.1»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</a:tr>
              <a:tr h="6095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Вахитов</a:t>
                      </a:r>
                      <a:r>
                        <a:rPr lang="ru-RU" sz="1100" dirty="0">
                          <a:effectLst/>
                        </a:rPr>
                        <a:t> Александр Сергеевич, </a:t>
                      </a:r>
                      <a:r>
                        <a:rPr lang="ru-RU" sz="1100" dirty="0" smtClean="0">
                          <a:effectLst/>
                        </a:rPr>
                        <a:t>2010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Автоматизация процесса передачи информации в «1С:УПП» при использовании автоматизированной системы управления мобильной торговлей «Оптимум» на предприятии ООО «Томь-Экстра»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0744" marR="507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199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 txBox="1">
            <a:spLocks/>
          </p:cNvSpPr>
          <p:nvPr/>
        </p:nvSpPr>
        <p:spPr>
          <a:xfrm>
            <a:off x="1060173" y="192179"/>
            <a:ext cx="7089913" cy="641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600" dirty="0">
                <a:solidFill>
                  <a:srgbClr val="A3A119"/>
                </a:solidFill>
                <a:latin typeface="+mj-lt"/>
              </a:rPr>
              <a:t>Внедрение результатов ВКР</a:t>
            </a:r>
            <a:endParaRPr lang="ru-RU" sz="3600" dirty="0">
              <a:solidFill>
                <a:srgbClr val="A3A119"/>
              </a:solidFill>
              <a:latin typeface="+mj-lt"/>
            </a:endParaRPr>
          </a:p>
        </p:txBody>
      </p:sp>
      <p:pic>
        <p:nvPicPr>
          <p:cNvPr id="5" name="Рисунок 6" descr="G:\12-HOB-2015\0645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99" y="1068946"/>
            <a:ext cx="4260948" cy="56702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28" y="1065200"/>
            <a:ext cx="4273390" cy="565195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3897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2012 Май.Москва\P10405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0" t="23550" r="18068" b="17230"/>
          <a:stretch/>
        </p:blipFill>
        <p:spPr bwMode="auto">
          <a:xfrm>
            <a:off x="6247854" y="1339403"/>
            <a:ext cx="2896146" cy="20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3" descr="N:\1C\Конкурс проектов\Сертификат Преподавание ИТ-201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67" y="648901"/>
            <a:ext cx="3203624" cy="47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6" descr="N:\1C\Конкурс проектов\Благ.письмо 1С-Форус-201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" y="1014546"/>
            <a:ext cx="3337311" cy="50620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0"/>
          <p:cNvSpPr txBox="1">
            <a:spLocks/>
          </p:cNvSpPr>
          <p:nvPr/>
        </p:nvSpPr>
        <p:spPr>
          <a:xfrm>
            <a:off x="964008" y="63722"/>
            <a:ext cx="7495217" cy="565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600" dirty="0">
                <a:solidFill>
                  <a:srgbClr val="A3A119"/>
                </a:solidFill>
                <a:latin typeface="+mj-lt"/>
              </a:rPr>
              <a:t>Совместное участие в семинарах</a:t>
            </a:r>
            <a:endParaRPr lang="ru-RU" sz="3600" dirty="0">
              <a:solidFill>
                <a:srgbClr val="A3A119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8" t="11549" r="29128" b="10684"/>
          <a:stretch/>
        </p:blipFill>
        <p:spPr bwMode="auto">
          <a:xfrm>
            <a:off x="1797118" y="3299323"/>
            <a:ext cx="3017671" cy="36584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8" descr="N:\1C\Конкурс проектов\Сертификат 1С-2012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t="2898" r="7223" b="3506"/>
          <a:stretch/>
        </p:blipFill>
        <p:spPr bwMode="auto">
          <a:xfrm>
            <a:off x="4933467" y="2650543"/>
            <a:ext cx="2988258" cy="430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65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1714038"/>
            <a:ext cx="7833815" cy="701615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/>
              <a:t>Взаимодействия учебного подразделения и работодателей в организации практик студентов МФУ по направлению ГМУ</a:t>
            </a:r>
            <a:endParaRPr lang="en-US" sz="29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302758" cy="170185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ЦЫМБАЛ ЛАРИСА 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ГЕОРГИЕВНА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старший преподаватель кафедры ГМУ, менеджер Центра карьер ИЭМ ТГУ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Институт экономики и менеджмента, </a:t>
            </a:r>
            <a:r>
              <a:rPr lang="ru-RU" sz="1700" dirty="0" smtClean="0">
                <a:solidFill>
                  <a:schemeClr val="bg1">
                    <a:lumMod val="65000"/>
                  </a:schemeClr>
                </a:solidFill>
              </a:rPr>
              <a:t>ТГУ</a:t>
            </a:r>
            <a:endParaRPr lang="ru-RU" sz="1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 txBox="1">
            <a:spLocks/>
          </p:cNvSpPr>
          <p:nvPr/>
        </p:nvSpPr>
        <p:spPr>
          <a:xfrm>
            <a:off x="144017" y="711914"/>
            <a:ext cx="9206986" cy="565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600" dirty="0">
                <a:solidFill>
                  <a:srgbClr val="A3A119"/>
                </a:solidFill>
                <a:latin typeface="+mj-lt"/>
              </a:rPr>
              <a:t>Повышение квалификации от партнеров</a:t>
            </a:r>
            <a:endParaRPr lang="ru-RU" sz="3600" dirty="0">
              <a:solidFill>
                <a:srgbClr val="A3A119"/>
              </a:solidFill>
              <a:latin typeface="+mj-lt"/>
            </a:endParaRP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9" y="1369067"/>
            <a:ext cx="3853152" cy="5290150"/>
          </a:xfrm>
          <a:prstGeom prst="rect">
            <a:avLst/>
          </a:prstGeom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10" y="1369067"/>
            <a:ext cx="3853152" cy="529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70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 txBox="1">
            <a:spLocks/>
          </p:cNvSpPr>
          <p:nvPr/>
        </p:nvSpPr>
        <p:spPr>
          <a:xfrm>
            <a:off x="1615257" y="179400"/>
            <a:ext cx="6792851" cy="565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600" dirty="0">
                <a:solidFill>
                  <a:srgbClr val="A3A119"/>
                </a:solidFill>
                <a:latin typeface="+mj-lt"/>
              </a:rPr>
              <a:t>Публикационная активность</a:t>
            </a:r>
            <a:endParaRPr lang="ru-RU" sz="3600" dirty="0">
              <a:solidFill>
                <a:srgbClr val="A3A119"/>
              </a:solidFill>
              <a:latin typeface="+mj-lt"/>
            </a:endParaRPr>
          </a:p>
        </p:txBody>
      </p:sp>
      <p:sp>
        <p:nvSpPr>
          <p:cNvPr id="5" name="Прямоугольник 2"/>
          <p:cNvSpPr/>
          <p:nvPr/>
        </p:nvSpPr>
        <p:spPr>
          <a:xfrm>
            <a:off x="4758831" y="751231"/>
            <a:ext cx="45525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Миньков </a:t>
            </a:r>
            <a:r>
              <a:rPr lang="ru-RU" sz="1400" dirty="0" smtClean="0"/>
              <a:t>С.Л. Образовательная практика целевой интенсивной подготовки студентов по работе с информационными технологиями фирмы "1С« </a:t>
            </a:r>
            <a:r>
              <a:rPr lang="en-US" sz="1400" dirty="0" smtClean="0"/>
              <a:t>//</a:t>
            </a:r>
            <a:endParaRPr lang="ru-RU" sz="1400" dirty="0"/>
          </a:p>
          <a:p>
            <a:r>
              <a:rPr lang="ru-RU" sz="1400" dirty="0"/>
              <a:t>Сборник научных трудов 16-й международной научно-практической конференции </a:t>
            </a:r>
            <a:r>
              <a:rPr lang="ru-RU" sz="1400" dirty="0" smtClean="0"/>
              <a:t>«Новые </a:t>
            </a:r>
            <a:r>
              <a:rPr lang="ru-RU" sz="1400" dirty="0"/>
              <a:t>информационные технологии в образовании: применение технологий «1С» в условиях модернизации экономики и </a:t>
            </a:r>
            <a:r>
              <a:rPr lang="ru-RU" sz="1400" dirty="0" smtClean="0"/>
              <a:t>образования». </a:t>
            </a:r>
            <a:r>
              <a:rPr lang="ru-RU" sz="1400" dirty="0"/>
              <a:t>2016. С. 76-78</a:t>
            </a:r>
            <a:r>
              <a:rPr lang="ru-RU" sz="1400" dirty="0" smtClean="0"/>
              <a:t>.</a:t>
            </a:r>
          </a:p>
        </p:txBody>
      </p:sp>
      <p:sp>
        <p:nvSpPr>
          <p:cNvPr id="6" name="Прямоугольник 3"/>
          <p:cNvSpPr/>
          <p:nvPr/>
        </p:nvSpPr>
        <p:spPr>
          <a:xfrm>
            <a:off x="428640" y="745020"/>
            <a:ext cx="4593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Миньков С.Л., </a:t>
            </a:r>
            <a:r>
              <a:rPr lang="ru-RU" sz="1400" dirty="0" err="1"/>
              <a:t>Петелин</a:t>
            </a:r>
            <a:r>
              <a:rPr lang="ru-RU" sz="1400" dirty="0"/>
              <a:t> А.Е., Абдуллаев Р.А., Юсупов Н.Ю.</a:t>
            </a:r>
          </a:p>
          <a:p>
            <a:r>
              <a:rPr lang="ru-RU" sz="1400" dirty="0" smtClean="0"/>
              <a:t>Опыт взаимодействия </a:t>
            </a:r>
            <a:r>
              <a:rPr lang="ru-RU" sz="1400" dirty="0" err="1" smtClean="0"/>
              <a:t>франчайзи</a:t>
            </a:r>
            <a:r>
              <a:rPr lang="ru-RU" sz="1400" dirty="0" smtClean="0"/>
              <a:t> фирмы «1С» и факультета инновационных технологий ТГУ по применению информационных технологий в образовательном процессе</a:t>
            </a:r>
            <a:r>
              <a:rPr lang="en-US" sz="1400" dirty="0" smtClean="0"/>
              <a:t> //</a:t>
            </a:r>
            <a:r>
              <a:rPr lang="ru-RU" sz="1400" dirty="0" smtClean="0"/>
              <a:t> ИННОВАТИКА-2016</a:t>
            </a:r>
            <a:r>
              <a:rPr lang="en-US" sz="1400" dirty="0"/>
              <a:t>:</a:t>
            </a:r>
            <a:r>
              <a:rPr lang="ru-RU" sz="1400" dirty="0" smtClean="0"/>
              <a:t> </a:t>
            </a:r>
            <a:r>
              <a:rPr lang="ru-RU" sz="1400" dirty="0"/>
              <a:t>сборник материалов XII Международной школы-конференции студентов, аспирантов и молодых ученых. </a:t>
            </a:r>
            <a:r>
              <a:rPr lang="ru-RU" sz="1400" dirty="0" smtClean="0"/>
              <a:t>2016</a:t>
            </a:r>
            <a:r>
              <a:rPr lang="ru-RU" sz="1400" dirty="0"/>
              <a:t>. С. 351-354.</a:t>
            </a: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82" y="2856906"/>
            <a:ext cx="2819614" cy="3871161"/>
          </a:xfrm>
          <a:prstGeom prst="rect">
            <a:avLst/>
          </a:prstGeom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62" y="3136883"/>
            <a:ext cx="2420895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37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/>
          <p:cNvSpPr txBox="1">
            <a:spLocks/>
          </p:cNvSpPr>
          <p:nvPr/>
        </p:nvSpPr>
        <p:spPr>
          <a:xfrm>
            <a:off x="821635" y="179400"/>
            <a:ext cx="7137407" cy="1131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7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 sz="1800"/>
            </a:pPr>
            <a:r>
              <a:rPr lang="ru-RU" sz="3600" dirty="0">
                <a:solidFill>
                  <a:srgbClr val="A3A119"/>
                </a:solidFill>
                <a:latin typeface="+mj-lt"/>
              </a:rPr>
              <a:t>Программное обеспечение и </a:t>
            </a:r>
            <a:br>
              <a:rPr lang="ru-RU" sz="3600" dirty="0">
                <a:solidFill>
                  <a:srgbClr val="A3A119"/>
                </a:solidFill>
                <a:latin typeface="+mj-lt"/>
              </a:rPr>
            </a:br>
            <a:r>
              <a:rPr lang="ru-RU" sz="3600" dirty="0">
                <a:solidFill>
                  <a:srgbClr val="A3A119"/>
                </a:solidFill>
                <a:latin typeface="+mj-lt"/>
              </a:rPr>
              <a:t>методическая литература</a:t>
            </a:r>
            <a:endParaRPr lang="ru-RU" sz="3600" dirty="0">
              <a:solidFill>
                <a:srgbClr val="A3A119"/>
              </a:solidFill>
              <a:latin typeface="+mj-lt"/>
            </a:endParaRPr>
          </a:p>
        </p:txBody>
      </p:sp>
      <p:pic>
        <p:nvPicPr>
          <p:cNvPr id="5" name="Рисунок 12" descr="C:\Users\Sergey\AppData\Local\Microsoft\Windows\Temporary Internet Files\Content.Word\IMG_20151204_12092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78" y="1555339"/>
            <a:ext cx="7513319" cy="4988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531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"/>
          <p:cNvSpPr txBox="1">
            <a:spLocks/>
          </p:cNvSpPr>
          <p:nvPr/>
        </p:nvSpPr>
        <p:spPr>
          <a:xfrm>
            <a:off x="25969" y="61708"/>
            <a:ext cx="9118031" cy="1631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700" kern="1200">
                <a:solidFill>
                  <a:srgbClr val="53535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«1C:Предприятие 8. Комплект для обучения в высших и средних учебных заведениях</a:t>
            </a:r>
            <a:r>
              <a:rPr lang="ru-RU" sz="3600" b="1" dirty="0">
                <a:solidFill>
                  <a:srgbClr val="A3A119"/>
                </a:solidFill>
                <a:latin typeface="+mj-lt"/>
                <a:ea typeface="+mj-ea"/>
                <a:cs typeface="+mj-cs"/>
              </a:rPr>
              <a:t>» на 50 мест</a:t>
            </a:r>
            <a:endParaRPr lang="ru-RU" sz="3600" b="1" dirty="0">
              <a:solidFill>
                <a:srgbClr val="A3A11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13" descr="N:\1C\Конкурс проектов\Рисунок (57)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23"/>
          <a:stretch/>
        </p:blipFill>
        <p:spPr bwMode="auto">
          <a:xfrm>
            <a:off x="3015010" y="2447041"/>
            <a:ext cx="3000446" cy="40460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Рисунок 14" descr="N:\1C\Конкурс проектов\Рисунок (59)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4"/>
          <a:stretch/>
        </p:blipFill>
        <p:spPr bwMode="auto">
          <a:xfrm>
            <a:off x="19969" y="2447041"/>
            <a:ext cx="2886837" cy="404601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Рисунок 10" descr="N:\1C\Конкурс проектов\Рисунок (58)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60" y="2446986"/>
            <a:ext cx="3000446" cy="40460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83531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302758" cy="181465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ПЕТЕЛИН АЛЕКСАНДР ЕВГЕНЬЕВИЧ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Заместитель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декана ФИТ ТГУ, доцент каф. ИОИД ФИТ ТГУ 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МИНЬКОВ </a:t>
            </a:r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ЛЕОНИДОВИЧ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заведующего кафедрой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ИОИД ФИТ </a:t>
            </a:r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ТГУ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8048" y="1426285"/>
            <a:ext cx="7833815" cy="1575071"/>
          </a:xfrm>
        </p:spPr>
        <p:txBody>
          <a:bodyPr>
            <a:noAutofit/>
          </a:bodyPr>
          <a:lstStyle/>
          <a:p>
            <a:pPr algn="ctr">
              <a:defRPr sz="1800"/>
            </a:pPr>
            <a:r>
              <a:rPr lang="ru-RU" sz="4000" b="1" dirty="0"/>
              <a:t>Лучшая практика </a:t>
            </a:r>
            <a:br>
              <a:rPr lang="ru-RU" sz="4000" b="1" dirty="0"/>
            </a:br>
            <a:r>
              <a:rPr lang="ru-RU" sz="4000" b="1" dirty="0"/>
              <a:t>обучения </a:t>
            </a:r>
            <a:r>
              <a:rPr lang="ru-RU" sz="4000" b="1" dirty="0" smtClean="0"/>
              <a:t>1С-технологий</a:t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9" t="20042" r="64397" b="64975"/>
          <a:stretch/>
        </p:blipFill>
        <p:spPr bwMode="auto">
          <a:xfrm>
            <a:off x="5804727" y="4275100"/>
            <a:ext cx="2761573" cy="204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3"/>
            <a:ext cx="8323554" cy="5633371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ea typeface="Adobe Gothic Std B" pitchFamily="34" charset="-128"/>
              </a:rPr>
              <a:t>Практика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Constantia" panose="02030602050306030303" pitchFamily="18" charset="0"/>
                <a:ea typeface="Adobe Gothic Std B" pitchFamily="34" charset="-128"/>
              </a:rPr>
              <a:t>учит студентов самоопределению и профессиональным навыкам, начиная со второго курса, к четвёртому курсу даёт им достаточно чёткое представление о своей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05544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3" y="46212"/>
            <a:ext cx="7556313" cy="559095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Цель практики: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776" y="869326"/>
            <a:ext cx="8761435" cy="5975796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Учебная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владеть навыками поиска, анализа и использования нормативных и правовых документов в своей профессиональной деятельности  (ОПК-1).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Производственная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: уметь вести делопроизводство и документооборот, а так же владеть   навыками планирования и организации деятельности в органах государственной власти РФ, органах государственной власти субъектов РФ, органах МСУ (ПК-15, ПК-23).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Преддипломная:</a:t>
            </a:r>
            <a:r>
              <a:rPr lang="ru-RU" dirty="0">
                <a:solidFill>
                  <a:schemeClr val="tx1"/>
                </a:solidFill>
                <a:latin typeface="Bookman Old Style" panose="02050604050505020204" pitchFamily="18" charset="0"/>
              </a:rPr>
              <a:t> уметь разрабатывать методические и справочные материалы по вопросам деятельности лиц на должностях государственной гражданской службы РФ, государственной службы субъектов РФ и муниципальной службы (ОПК-1, ПК-5).</a:t>
            </a:r>
          </a:p>
        </p:txBody>
      </p:sp>
    </p:spTree>
    <p:extLst>
      <p:ext uri="{BB962C8B-B14F-4D97-AF65-F5344CB8AC3E}">
        <p14:creationId xmlns:p14="http://schemas.microsoft.com/office/powerpoint/2010/main" val="185063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4" y="97728"/>
            <a:ext cx="7422033" cy="700762"/>
          </a:xfrm>
        </p:spPr>
        <p:txBody>
          <a:bodyPr/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Учебная практика: 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474" y="901521"/>
            <a:ext cx="8465222" cy="5718220"/>
          </a:xfrm>
        </p:spPr>
        <p:txBody>
          <a:bodyPr>
            <a:normAutofit fontScale="85000" lnSpcReduction="10000"/>
          </a:bodyPr>
          <a:lstStyle/>
          <a:p>
            <a:pPr marL="971550" lvl="1" indent="-514350" fontAlgn="base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Согласование целей и задач практики с заказчиками (работодателями)</a:t>
            </a:r>
          </a:p>
          <a:p>
            <a:pPr marL="971550" lvl="1" indent="-514350" fontAlgn="base">
              <a:buFont typeface="+mj-lt"/>
              <a:buAutoNum type="arabicPeriod"/>
            </a:pPr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971550" lvl="1" indent="-514350" fontAlgn="base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Утверждение плана-графика практики с Администрацией Томской области, Администрацией города Томска, Советом муниципальных образований Томской области</a:t>
            </a:r>
          </a:p>
          <a:p>
            <a:pPr marL="971550" lvl="1" indent="-514350" fontAlgn="base">
              <a:buFont typeface="+mj-lt"/>
              <a:buAutoNum type="arabicPeriod"/>
            </a:pPr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971550" lvl="1" indent="-514350" fontAlgn="base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Инструктаж студентов непосредственно перед прохождением практики</a:t>
            </a:r>
          </a:p>
          <a:p>
            <a:pPr marL="971550" lvl="1" indent="-514350" fontAlgn="base">
              <a:buFont typeface="+mj-lt"/>
              <a:buAutoNum type="arabicPeriod"/>
            </a:pPr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971550" lvl="1" indent="-514350" fontAlgn="base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Полевой этап практики</a:t>
            </a:r>
          </a:p>
          <a:p>
            <a:pPr marL="971550" lvl="1" indent="-514350" fontAlgn="base">
              <a:buFont typeface="+mj-lt"/>
              <a:buAutoNum type="arabicPeriod"/>
            </a:pPr>
            <a:endParaRPr lang="ru-RU" sz="28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971550" lvl="1" indent="-514350" fontAlgn="base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Подготовка и защита отчёта по практике на кафедре ГМУ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66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4" y="136364"/>
            <a:ext cx="7556313" cy="1116106"/>
          </a:xfrm>
        </p:spPr>
        <p:txBody>
          <a:bodyPr/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Производственная и преддипломная практики: 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6" y="1252470"/>
            <a:ext cx="7771452" cy="5444544"/>
          </a:xfrm>
        </p:spPr>
        <p:txBody>
          <a:bodyPr>
            <a:normAutofit fontScale="85000" lnSpcReduction="10000"/>
          </a:bodyPr>
          <a:lstStyle/>
          <a:p>
            <a:pPr marL="1143000" lvl="1" indent="-457200" fontAlgn="base"/>
            <a:r>
              <a:rPr lang="ru-RU" sz="1900" dirty="0">
                <a:solidFill>
                  <a:schemeClr val="tx1"/>
                </a:solidFill>
                <a:latin typeface="Bookman Old Style" panose="02050604050505020204" pitchFamily="18" charset="0"/>
              </a:rPr>
              <a:t>Профориентация и самоопределение студентов</a:t>
            </a:r>
          </a:p>
          <a:p>
            <a:pPr marL="1143000" lvl="1" indent="-457200" fontAlgn="base"/>
            <a:endParaRPr lang="ru-RU" sz="19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1143000" lvl="1" indent="-457200" fontAlgn="base"/>
            <a:r>
              <a:rPr lang="ru-RU" sz="1900" dirty="0">
                <a:solidFill>
                  <a:schemeClr val="tx1"/>
                </a:solidFill>
                <a:latin typeface="Bookman Old Style" panose="02050604050505020204" pitchFamily="18" charset="0"/>
              </a:rPr>
              <a:t>Анализ потребностей органов власти и бюджетных учреждений</a:t>
            </a:r>
          </a:p>
          <a:p>
            <a:pPr marL="1143000" lvl="1" indent="-457200" fontAlgn="base"/>
            <a:endParaRPr lang="ru-RU" sz="19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1143000" lvl="1" indent="-457200" fontAlgn="base"/>
            <a:r>
              <a:rPr lang="ru-RU" sz="1900" dirty="0">
                <a:solidFill>
                  <a:schemeClr val="tx1"/>
                </a:solidFill>
                <a:latin typeface="Bookman Old Style" panose="02050604050505020204" pitchFamily="18" charset="0"/>
              </a:rPr>
              <a:t>Закрепление студентов за местами практик и оформление документов, необходимых для прохождения практики</a:t>
            </a:r>
          </a:p>
          <a:p>
            <a:pPr marL="1143000" lvl="1" indent="-457200" fontAlgn="base"/>
            <a:endParaRPr lang="ru-RU" sz="19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1143000" lvl="1" indent="-457200" fontAlgn="base"/>
            <a:r>
              <a:rPr lang="ru-RU" sz="19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Получение студентом задания от преподавателя кафедры – руководителя курсовой работы и инструктаж непосредственно перед прохождением практики</a:t>
            </a:r>
          </a:p>
          <a:p>
            <a:pPr marL="1143000" lvl="1" indent="-457200" fontAlgn="base"/>
            <a:endParaRPr lang="ru-RU" sz="19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1143000" lvl="1" indent="-457200" fontAlgn="base"/>
            <a:r>
              <a:rPr lang="ru-RU" sz="19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Полевой этап практики</a:t>
            </a:r>
          </a:p>
          <a:p>
            <a:pPr marL="1143000" lvl="1" indent="-457200" fontAlgn="base"/>
            <a:endParaRPr lang="ru-RU" sz="19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1143000" lvl="1" indent="-457200" fontAlgn="base"/>
            <a:r>
              <a:rPr lang="ru-RU" sz="19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Подготовка и защита отчёта по практике непосредственному руководителю на месте практики (в органе власти или бюджетном учреждении)</a:t>
            </a:r>
          </a:p>
          <a:p>
            <a:pPr marL="1143000" lvl="1" indent="-457200" fontAlgn="base"/>
            <a:endParaRPr lang="ru-RU" sz="19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1143000" lvl="1" indent="-457200" fontAlgn="base"/>
            <a:r>
              <a:rPr lang="ru-RU" sz="1900" dirty="0">
                <a:solidFill>
                  <a:schemeClr val="tx1"/>
                </a:solidFill>
                <a:latin typeface="Bookman Old Style" panose="02050604050505020204" pitchFamily="18" charset="0"/>
              </a:rPr>
              <a:t>Подготовка и защита отчёта по практике на кафедре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72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062" y="51515"/>
            <a:ext cx="7556313" cy="610610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Результаты практики: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9920" y="901520"/>
            <a:ext cx="3069646" cy="5563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Студенты: </a:t>
            </a:r>
          </a:p>
          <a:p>
            <a:r>
              <a:rPr lang="ru-RU" dirty="0"/>
              <a:t>Развитие социальных навыков(</a:t>
            </a:r>
            <a:r>
              <a:rPr lang="en-US" dirty="0"/>
              <a:t>SOFT-</a:t>
            </a:r>
            <a:r>
              <a:rPr lang="en-US" dirty="0" err="1"/>
              <a:t>skils</a:t>
            </a:r>
            <a:r>
              <a:rPr lang="ru-RU" dirty="0"/>
              <a:t>)</a:t>
            </a:r>
            <a:endParaRPr lang="en-US" dirty="0"/>
          </a:p>
          <a:p>
            <a:r>
              <a:rPr lang="ru-RU" i="1" dirty="0"/>
              <a:t>Развитие профессиональных навыков (</a:t>
            </a:r>
            <a:r>
              <a:rPr lang="en-US" i="1" dirty="0"/>
              <a:t>HARD-</a:t>
            </a:r>
            <a:r>
              <a:rPr lang="en-US" i="1" dirty="0" err="1"/>
              <a:t>skils</a:t>
            </a:r>
            <a:r>
              <a:rPr lang="ru-RU" i="1" dirty="0"/>
              <a:t>)</a:t>
            </a:r>
            <a:endParaRPr lang="en-US" i="1" dirty="0"/>
          </a:p>
          <a:p>
            <a:r>
              <a:rPr lang="ru-RU" dirty="0"/>
              <a:t>Профориентация и самоопределение студента</a:t>
            </a:r>
          </a:p>
          <a:p>
            <a:r>
              <a:rPr lang="ru-RU" i="1" dirty="0"/>
              <a:t>Адаптация к месту работы</a:t>
            </a:r>
          </a:p>
          <a:p>
            <a:r>
              <a:rPr lang="ru-RU" dirty="0"/>
              <a:t>Прикладной материал для написания курсовой работы или ВКР</a:t>
            </a:r>
            <a:endParaRPr lang="en-US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57717" y="793187"/>
            <a:ext cx="2651900" cy="5336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Работодатели: </a:t>
            </a:r>
          </a:p>
          <a:p>
            <a:r>
              <a:rPr lang="ru-RU" dirty="0"/>
              <a:t>Оценка знаний и  компетенций студента</a:t>
            </a:r>
          </a:p>
          <a:p>
            <a:r>
              <a:rPr lang="ru-RU" i="1" dirty="0"/>
              <a:t>Возможность найти «своего» выпускника</a:t>
            </a:r>
          </a:p>
          <a:p>
            <a:r>
              <a:rPr lang="ru-RU" dirty="0"/>
              <a:t>Решение текущих задач подразделения</a:t>
            </a:r>
          </a:p>
          <a:p>
            <a:r>
              <a:rPr lang="ru-RU" i="1" dirty="0"/>
              <a:t>Новый взгляд на существующие проблемы </a:t>
            </a:r>
          </a:p>
          <a:p>
            <a:r>
              <a:rPr lang="ru-RU" dirty="0"/>
              <a:t>Адаптированный сотрудник</a:t>
            </a:r>
          </a:p>
          <a:p>
            <a:r>
              <a:rPr lang="ru-RU" i="1" dirty="0"/>
              <a:t>Формирование кадрового резерва</a:t>
            </a:r>
          </a:p>
          <a:p>
            <a:endParaRPr lang="ru-RU" dirty="0"/>
          </a:p>
        </p:txBody>
      </p:sp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15" y="457708"/>
            <a:ext cx="2442302" cy="138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Картинки по запросу максимов максим томс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218" y="1841679"/>
            <a:ext cx="2073497" cy="20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федченко александр сергеевич томс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88" y="1737514"/>
            <a:ext cx="1572054" cy="21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евгений вагнер томск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56" y="3915178"/>
            <a:ext cx="2174840" cy="13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Картинки по запросу антонов кирилл томск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47" y="3890171"/>
            <a:ext cx="1670378" cy="125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5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48" y="2347413"/>
            <a:ext cx="7833815" cy="701615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/>
              <a:t>Взаимодействия учебного подразделения и работодателей в организации практик студентов МФУ по направлению </a:t>
            </a:r>
            <a:r>
              <a:rPr lang="ru-RU" sz="2900" b="1" dirty="0" smtClean="0"/>
              <a:t>ГМУ</a:t>
            </a:r>
            <a:br>
              <a:rPr lang="ru-RU" sz="2900" b="1" dirty="0" smtClean="0"/>
            </a:br>
            <a:r>
              <a:rPr lang="ru-RU" sz="2900" b="1" dirty="0"/>
              <a:t/>
            </a:r>
            <a:br>
              <a:rPr lang="ru-RU" sz="2900" b="1" dirty="0"/>
            </a:br>
            <a:r>
              <a:rPr lang="ru-RU" sz="2900" b="1" dirty="0" smtClean="0"/>
              <a:t>БЛАГОДАРЮ ЗА ВНИМАНИЕ!</a:t>
            </a:r>
            <a:endParaRPr lang="en-US" sz="29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048" y="3813412"/>
            <a:ext cx="3302758" cy="170185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ЦЫМБАЛ ЛАРИСА </a:t>
            </a:r>
          </a:p>
          <a:p>
            <a:pPr>
              <a:spcBef>
                <a:spcPts val="0"/>
              </a:spcBef>
            </a:pP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ГЕОРГИЕВНА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старший преподаватель кафедры ГМУ, менеджер Центра карьер ИЭМ ТГУ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chemeClr val="bg1">
                    <a:lumMod val="65000"/>
                  </a:schemeClr>
                </a:solidFill>
              </a:rPr>
              <a:t>Институт экономики и менеджмента, </a:t>
            </a:r>
            <a:r>
              <a:rPr lang="ru-RU" sz="1700" dirty="0" smtClean="0">
                <a:solidFill>
                  <a:schemeClr val="bg1">
                    <a:lumMod val="65000"/>
                  </a:schemeClr>
                </a:solidFill>
              </a:rPr>
              <a:t>ТГУ</a:t>
            </a:r>
            <a:endParaRPr lang="ru-RU" sz="1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1274</Words>
  <Application>Microsoft Office PowerPoint</Application>
  <PresentationFormat>On-screen Show (4:3)</PresentationFormat>
  <Paragraphs>176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Adobe Gothic Std B</vt:lpstr>
      <vt:lpstr>Arial</vt:lpstr>
      <vt:lpstr>Arial Black</vt:lpstr>
      <vt:lpstr>Arial Narrow</vt:lpstr>
      <vt:lpstr>Bookman Old Style</vt:lpstr>
      <vt:lpstr>Calibri</vt:lpstr>
      <vt:lpstr>Constantia</vt:lpstr>
      <vt:lpstr>Rockwell</vt:lpstr>
      <vt:lpstr>Symbol</vt:lpstr>
      <vt:lpstr>Times New Roman</vt:lpstr>
      <vt:lpstr>Wingdings</vt:lpstr>
      <vt:lpstr>Advantage</vt:lpstr>
      <vt:lpstr>PowerPoint Presentation</vt:lpstr>
      <vt:lpstr>СПОСОБЫ ВОВЛЕЧЕНИЯ РАБОТОДАТЕЛЕЙ В УЧЕБНЫЙ ПРОЦЕСС</vt:lpstr>
      <vt:lpstr>Взаимодействия учебного подразделения и работодателей в организации практик студентов МФУ по направлению ГМУ</vt:lpstr>
      <vt:lpstr>Практика учит студентов самоопределению и профессиональным навыкам, начиная со второго курса, к четвёртому курсу даёт им достаточно чёткое представление о своей профессиональной деятельности</vt:lpstr>
      <vt:lpstr>Цель практики:</vt:lpstr>
      <vt:lpstr>Учебная практика: </vt:lpstr>
      <vt:lpstr>Производственная и преддипломная практики: </vt:lpstr>
      <vt:lpstr>Результаты практики:</vt:lpstr>
      <vt:lpstr>Взаимодействия учебного подразделения и работодателей в организации практик студентов МФУ по направлению ГМУ  БЛАГОДАРЮ ЗА ВНИМАНИЕ!</vt:lpstr>
      <vt:lpstr>Программа СТАЖЕР СИБУРА</vt:lpstr>
      <vt:lpstr>Юридическая поддержка СИБУРа </vt:lpstr>
      <vt:lpstr>Стажер</vt:lpstr>
      <vt:lpstr>Стажер</vt:lpstr>
      <vt:lpstr>Соглашение о сотрудничестве </vt:lpstr>
      <vt:lpstr>PowerPoint Presentation</vt:lpstr>
      <vt:lpstr>Программа СТАЖЕР СИБУРА  СПАСИБО ЗА ВНИМАНИЕ!</vt:lpstr>
      <vt:lpstr>Лучшая практика  обучения 1С-технологий</vt:lpstr>
      <vt:lpstr>Дисциплины 1С в бакалавриате</vt:lpstr>
      <vt:lpstr>Летняя школа 1С:Технологий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Лучшая практика  обучения 1С-технологий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Кира Акимова</dc:creator>
  <cp:lastModifiedBy>Shcheglova Maria</cp:lastModifiedBy>
  <cp:revision>137</cp:revision>
  <dcterms:created xsi:type="dcterms:W3CDTF">2017-02-09T09:34:14Z</dcterms:created>
  <dcterms:modified xsi:type="dcterms:W3CDTF">2017-05-12T07:33:54Z</dcterms:modified>
</cp:coreProperties>
</file>